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56" r:id="rId2"/>
    <p:sldId id="277" r:id="rId3"/>
    <p:sldId id="257" r:id="rId4"/>
    <p:sldId id="258" r:id="rId5"/>
    <p:sldId id="278" r:id="rId6"/>
    <p:sldId id="279" r:id="rId7"/>
    <p:sldId id="292" r:id="rId8"/>
    <p:sldId id="280" r:id="rId9"/>
    <p:sldId id="281" r:id="rId10"/>
    <p:sldId id="282" r:id="rId11"/>
    <p:sldId id="283" r:id="rId12"/>
    <p:sldId id="259" r:id="rId13"/>
    <p:sldId id="276" r:id="rId14"/>
    <p:sldId id="260" r:id="rId15"/>
    <p:sldId id="261" r:id="rId16"/>
    <p:sldId id="262" r:id="rId17"/>
    <p:sldId id="263" r:id="rId18"/>
    <p:sldId id="284" r:id="rId19"/>
    <p:sldId id="289" r:id="rId20"/>
    <p:sldId id="288" r:id="rId21"/>
    <p:sldId id="290" r:id="rId22"/>
    <p:sldId id="264" r:id="rId23"/>
    <p:sldId id="265" r:id="rId24"/>
    <p:sldId id="291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</p:sldIdLst>
  <p:sldSz cx="12192000" cy="6858000"/>
  <p:notesSz cx="6797675" cy="9926638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E2ADED2-DC22-491D-83AF-06DC3637D76C}" type="datetimeFigureOut">
              <a:rPr lang="ar-IQ" smtClean="0"/>
              <a:t>5/24/1443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EC22175-9D43-432B-B1A4-E5665A18951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2520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22175-9D43-432B-B1A4-E5665A18951C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9964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22175-9D43-432B-B1A4-E5665A18951C}" type="slidenum">
              <a:rPr lang="ar-IQ" smtClean="0"/>
              <a:t>22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65618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22175-9D43-432B-B1A4-E5665A18951C}" type="slidenum">
              <a:rPr lang="ar-IQ" smtClean="0"/>
              <a:t>23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08607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22175-9D43-432B-B1A4-E5665A18951C}" type="slidenum">
              <a:rPr lang="ar-IQ" smtClean="0"/>
              <a:t>25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18508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22175-9D43-432B-B1A4-E5665A18951C}" type="slidenum">
              <a:rPr lang="ar-IQ" smtClean="0"/>
              <a:t>26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2030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22175-9D43-432B-B1A4-E5665A18951C}" type="slidenum">
              <a:rPr lang="ar-IQ" smtClean="0"/>
              <a:t>27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4741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22175-9D43-432B-B1A4-E5665A18951C}" type="slidenum">
              <a:rPr lang="ar-IQ" smtClean="0"/>
              <a:t>28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0491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22175-9D43-432B-B1A4-E5665A18951C}" type="slidenum">
              <a:rPr lang="ar-IQ" smtClean="0"/>
              <a:t>29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15465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22175-9D43-432B-B1A4-E5665A18951C}" type="slidenum">
              <a:rPr lang="ar-IQ" smtClean="0"/>
              <a:t>30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60433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22175-9D43-432B-B1A4-E5665A18951C}" type="slidenum">
              <a:rPr lang="ar-IQ" smtClean="0"/>
              <a:t>31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57810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22175-9D43-432B-B1A4-E5665A18951C}" type="slidenum">
              <a:rPr lang="ar-IQ" smtClean="0"/>
              <a:t>32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4668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22175-9D43-432B-B1A4-E5665A18951C}" type="slidenum">
              <a:rPr lang="ar-IQ" smtClean="0"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01876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22175-9D43-432B-B1A4-E5665A18951C}" type="slidenum">
              <a:rPr lang="ar-IQ" smtClean="0"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08829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22175-9D43-432B-B1A4-E5665A18951C}" type="slidenum">
              <a:rPr lang="ar-IQ" smtClean="0"/>
              <a:t>12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79702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22175-9D43-432B-B1A4-E5665A18951C}" type="slidenum">
              <a:rPr lang="ar-IQ" smtClean="0"/>
              <a:t>13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04898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22175-9D43-432B-B1A4-E5665A18951C}" type="slidenum">
              <a:rPr lang="ar-IQ" smtClean="0"/>
              <a:t>14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6167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22175-9D43-432B-B1A4-E5665A18951C}" type="slidenum">
              <a:rPr lang="ar-IQ" smtClean="0"/>
              <a:t>15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1856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22175-9D43-432B-B1A4-E5665A18951C}" type="slidenum">
              <a:rPr lang="ar-IQ" smtClean="0"/>
              <a:t>16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86834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22175-9D43-432B-B1A4-E5665A18951C}" type="slidenum">
              <a:rPr lang="ar-IQ" smtClean="0"/>
              <a:t>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8177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77CB-BCAF-4C6A-8198-F85F74EEAE66}" type="datetimeFigureOut">
              <a:rPr lang="ar-IQ" smtClean="0"/>
              <a:t>5/24/1443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91A-57B0-40E5-A171-1B30D1EAC930}" type="slidenum">
              <a:rPr lang="ar-IQ" smtClean="0"/>
              <a:t>‹#›</a:t>
            </a:fld>
            <a:endParaRPr lang="ar-IQ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44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77CB-BCAF-4C6A-8198-F85F74EEAE66}" type="datetimeFigureOut">
              <a:rPr lang="ar-IQ" smtClean="0"/>
              <a:t>5/24/1443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91A-57B0-40E5-A171-1B30D1EAC93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4787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77CB-BCAF-4C6A-8198-F85F74EEAE66}" type="datetimeFigureOut">
              <a:rPr lang="ar-IQ" smtClean="0"/>
              <a:t>5/24/1443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91A-57B0-40E5-A171-1B30D1EAC93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9805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77CB-BCAF-4C6A-8198-F85F74EEAE66}" type="datetimeFigureOut">
              <a:rPr lang="ar-IQ" smtClean="0"/>
              <a:t>5/24/1443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91A-57B0-40E5-A171-1B30D1EAC93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6545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77CB-BCAF-4C6A-8198-F85F74EEAE66}" type="datetimeFigureOut">
              <a:rPr lang="ar-IQ" smtClean="0"/>
              <a:t>5/24/1443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91A-57B0-40E5-A171-1B30D1EAC930}" type="slidenum">
              <a:rPr lang="ar-IQ" smtClean="0"/>
              <a:t>‹#›</a:t>
            </a:fld>
            <a:endParaRPr lang="ar-IQ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6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77CB-BCAF-4C6A-8198-F85F74EEAE66}" type="datetimeFigureOut">
              <a:rPr lang="ar-IQ" smtClean="0"/>
              <a:t>5/24/1443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91A-57B0-40E5-A171-1B30D1EAC93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2487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77CB-BCAF-4C6A-8198-F85F74EEAE66}" type="datetimeFigureOut">
              <a:rPr lang="ar-IQ" smtClean="0"/>
              <a:t>5/24/1443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91A-57B0-40E5-A171-1B30D1EAC93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5678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77CB-BCAF-4C6A-8198-F85F74EEAE66}" type="datetimeFigureOut">
              <a:rPr lang="ar-IQ" smtClean="0"/>
              <a:t>5/24/1443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91A-57B0-40E5-A171-1B30D1EAC93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6934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77CB-BCAF-4C6A-8198-F85F74EEAE66}" type="datetimeFigureOut">
              <a:rPr lang="ar-IQ" smtClean="0"/>
              <a:t>5/24/1443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091A-57B0-40E5-A171-1B30D1EAC93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4991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EF577CB-BCAF-4C6A-8198-F85F74EEAE66}" type="datetimeFigureOut">
              <a:rPr lang="ar-IQ" smtClean="0"/>
              <a:t>5/24/1443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FF091A-57B0-40E5-A171-1B30D1EAC93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9122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F577CB-BCAF-4C6A-8198-F85F74EEAE66}" type="datetimeFigureOut">
              <a:rPr lang="ar-IQ" smtClean="0"/>
              <a:t>5/24/1443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FF091A-57B0-40E5-A171-1B30D1EAC93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6450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EF577CB-BCAF-4C6A-8198-F85F74EEAE66}" type="datetimeFigureOut">
              <a:rPr lang="ar-IQ" smtClean="0"/>
              <a:t>5/24/1443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FF091A-57B0-40E5-A171-1B30D1EAC930}" type="slidenum">
              <a:rPr lang="ar-IQ" smtClean="0"/>
              <a:t>‹#›</a:t>
            </a:fld>
            <a:endParaRPr lang="ar-IQ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2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7686" y="1840228"/>
            <a:ext cx="82916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White blood cells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3465" y="297817"/>
            <a:ext cx="10788438" cy="1287822"/>
            <a:chOff x="757269" y="629292"/>
            <a:chExt cx="10788438" cy="1287822"/>
          </a:xfrm>
        </p:grpSpPr>
        <p:sp>
          <p:nvSpPr>
            <p:cNvPr id="4" name="Rectangle 3"/>
            <p:cNvSpPr/>
            <p:nvPr/>
          </p:nvSpPr>
          <p:spPr>
            <a:xfrm>
              <a:off x="1880315" y="629292"/>
              <a:ext cx="874475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000" b="1" cap="none" spc="0" dirty="0">
                  <a:ln/>
                  <a:solidFill>
                    <a:schemeClr val="accent4"/>
                  </a:solidFill>
                  <a:effectLst/>
                </a:rPr>
                <a:t>UNIVERSITY OF BASRA</a:t>
              </a:r>
            </a:p>
            <a:p>
              <a:pPr algn="ctr"/>
              <a:r>
                <a:rPr lang="en-US" sz="2000" b="1" dirty="0">
                  <a:ln/>
                  <a:solidFill>
                    <a:schemeClr val="accent4"/>
                  </a:solidFill>
                </a:rPr>
                <a:t>COLLEGE OF MEDICINE</a:t>
              </a:r>
            </a:p>
            <a:p>
              <a:pPr algn="ctr"/>
              <a:r>
                <a:rPr lang="en-US" sz="2000" b="1" cap="none" spc="0" dirty="0">
                  <a:ln/>
                  <a:solidFill>
                    <a:schemeClr val="accent4"/>
                  </a:solidFill>
                  <a:effectLst/>
                </a:rPr>
                <a:t>DEPARTMENT OF PATHOLOGY AND FORENSIC</a:t>
              </a:r>
              <a:r>
                <a:rPr lang="en-US" sz="2000" b="1" dirty="0">
                  <a:ln/>
                  <a:solidFill>
                    <a:schemeClr val="accent4"/>
                  </a:solidFill>
                </a:rPr>
                <a:t>  Medicine</a:t>
              </a:r>
              <a:endParaRPr lang="en-US" sz="20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269" y="725278"/>
              <a:ext cx="1274221" cy="11918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41037" r="41037"/>
            <a:stretch/>
          </p:blipFill>
          <p:spPr>
            <a:xfrm>
              <a:off x="10293617" y="629292"/>
              <a:ext cx="1252090" cy="1191837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3117877" y="4920405"/>
            <a:ext cx="61511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00"/>
                </a:solidFill>
                <a:effectLst/>
              </a:rPr>
              <a:t>Dr. </a:t>
            </a:r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</a:rPr>
              <a:t>Ala’a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</a:rPr>
              <a:t>A.Razak</a:t>
            </a:r>
            <a:r>
              <a:rPr lang="en-US" sz="40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>
                <a:ln/>
                <a:solidFill>
                  <a:srgbClr val="FF0000"/>
                </a:solidFill>
                <a:effectLst/>
              </a:rPr>
              <a:t>Abood</a:t>
            </a:r>
            <a:endParaRPr lang="en-US" sz="4000" b="1" cap="none" spc="0" dirty="0">
              <a:ln/>
              <a:solidFill>
                <a:srgbClr val="FF0000"/>
              </a:solidFill>
              <a:effectLst/>
            </a:endParaRPr>
          </a:p>
          <a:p>
            <a:pPr algn="ctr"/>
            <a:r>
              <a:rPr lang="en-US" sz="3200" b="1" dirty="0">
                <a:ln/>
                <a:solidFill>
                  <a:srgbClr val="FF0000"/>
                </a:solidFill>
              </a:rPr>
              <a:t>Iraqi Board of </a:t>
            </a:r>
            <a:r>
              <a:rPr lang="en-US" sz="3200" b="1" dirty="0" err="1">
                <a:ln/>
                <a:solidFill>
                  <a:srgbClr val="FF0000"/>
                </a:solidFill>
              </a:rPr>
              <a:t>Haematopathology</a:t>
            </a:r>
            <a:endParaRPr lang="en-US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53877" y="3175687"/>
            <a:ext cx="1710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Part I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806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284EF5-A23B-46A2-9E22-0E5581076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1" y="297546"/>
            <a:ext cx="2686050" cy="1704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5D0AF0-B978-4212-9803-44335F45BC24}"/>
              </a:ext>
            </a:extLst>
          </p:cNvPr>
          <p:cNvSpPr txBox="1"/>
          <p:nvPr/>
        </p:nvSpPr>
        <p:spPr>
          <a:xfrm>
            <a:off x="1531033" y="2433711"/>
            <a:ext cx="912993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/>
              <a:t>List the clinical application of G-CSF</a:t>
            </a:r>
            <a:endParaRPr lang="ar-IQ" sz="4800" b="1" dirty="0"/>
          </a:p>
        </p:txBody>
      </p:sp>
    </p:spTree>
    <p:extLst>
      <p:ext uri="{BB962C8B-B14F-4D97-AF65-F5344CB8AC3E}">
        <p14:creationId xmlns:p14="http://schemas.microsoft.com/office/powerpoint/2010/main" val="6530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ACA66F4-A062-40E6-AF87-35A12BFD8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3" y="1450890"/>
            <a:ext cx="5247249" cy="2699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9D0AC4-09C9-41E2-9033-E03F1EABCB33}"/>
              </a:ext>
            </a:extLst>
          </p:cNvPr>
          <p:cNvSpPr txBox="1"/>
          <p:nvPr/>
        </p:nvSpPr>
        <p:spPr>
          <a:xfrm>
            <a:off x="1496445" y="4296229"/>
            <a:ext cx="31828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Monocytes</a:t>
            </a:r>
            <a:endParaRPr lang="ar-IQ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21836E-E98B-415B-B810-10A50A81D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520" y="226316"/>
            <a:ext cx="4859925" cy="581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057992F-5880-46F6-838A-01017AE66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394" y="829994"/>
            <a:ext cx="8074855" cy="49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" y="5503729"/>
            <a:ext cx="2341418" cy="58189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Neutrophilia</a:t>
            </a:r>
            <a:endParaRPr lang="ar-IQ" sz="2400" b="1" dirty="0"/>
          </a:p>
        </p:txBody>
      </p:sp>
      <p:sp>
        <p:nvSpPr>
          <p:cNvPr id="6" name="Flowchart: Terminator 5"/>
          <p:cNvSpPr/>
          <p:nvPr/>
        </p:nvSpPr>
        <p:spPr>
          <a:xfrm>
            <a:off x="2441870" y="5521044"/>
            <a:ext cx="2137074" cy="58189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Neutropenia </a:t>
            </a:r>
            <a:endParaRPr lang="ar-IQ" sz="2400" b="1" dirty="0"/>
          </a:p>
        </p:txBody>
      </p:sp>
      <p:sp>
        <p:nvSpPr>
          <p:cNvPr id="7" name="Oval 6"/>
          <p:cNvSpPr/>
          <p:nvPr/>
        </p:nvSpPr>
        <p:spPr>
          <a:xfrm>
            <a:off x="2154382" y="1988121"/>
            <a:ext cx="2770909" cy="1205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Benign</a:t>
            </a:r>
            <a:endParaRPr lang="ar-IQ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7826081" y="2090301"/>
            <a:ext cx="2919846" cy="1233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Malignant</a:t>
            </a:r>
            <a:endParaRPr lang="ar-IQ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571504" y="1551711"/>
            <a:ext cx="509155" cy="637309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056904" y="346373"/>
            <a:ext cx="2189018" cy="1011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WBC disorders</a:t>
            </a:r>
            <a:endParaRPr lang="ar-IQ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842158" y="1551712"/>
            <a:ext cx="505692" cy="637309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Terminator 17"/>
          <p:cNvSpPr/>
          <p:nvPr/>
        </p:nvSpPr>
        <p:spPr>
          <a:xfrm>
            <a:off x="6785292" y="5531427"/>
            <a:ext cx="2261725" cy="58189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Lymphocytosis</a:t>
            </a:r>
            <a:endParaRPr lang="ar-IQ" sz="2400" b="1" dirty="0"/>
          </a:p>
        </p:txBody>
      </p:sp>
      <p:sp>
        <p:nvSpPr>
          <p:cNvPr id="19" name="Flowchart: Terminator 18"/>
          <p:cNvSpPr/>
          <p:nvPr/>
        </p:nvSpPr>
        <p:spPr>
          <a:xfrm>
            <a:off x="4648219" y="5531427"/>
            <a:ext cx="2137074" cy="58189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err="1"/>
              <a:t>Monocytosis</a:t>
            </a:r>
            <a:endParaRPr lang="ar-IQ" sz="2400" b="1" dirty="0"/>
          </a:p>
        </p:txBody>
      </p:sp>
      <p:cxnSp>
        <p:nvCxnSpPr>
          <p:cNvPr id="4" name="Curved Connector 3"/>
          <p:cNvCxnSpPr/>
          <p:nvPr/>
        </p:nvCxnSpPr>
        <p:spPr>
          <a:xfrm>
            <a:off x="4142509" y="3193467"/>
            <a:ext cx="1574247" cy="703119"/>
          </a:xfrm>
          <a:prstGeom prst="curved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10800000" flipV="1">
            <a:off x="1717961" y="3214251"/>
            <a:ext cx="1260764" cy="682334"/>
          </a:xfrm>
          <a:prstGeom prst="curvedConnector3">
            <a:avLst>
              <a:gd name="adj1" fmla="val 56593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925291" y="4094009"/>
            <a:ext cx="2202873" cy="10252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Function</a:t>
            </a:r>
            <a:endParaRPr lang="ar-IQ" sz="28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238997" y="4087072"/>
            <a:ext cx="2202873" cy="10252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Numbers</a:t>
            </a:r>
            <a:endParaRPr lang="ar-IQ" sz="2800" b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340434" y="5167736"/>
            <a:ext cx="3457" cy="1801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4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271130" y="4398811"/>
            <a:ext cx="2341418" cy="114300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Leukemia</a:t>
            </a:r>
            <a:endParaRPr lang="ar-IQ" sz="2400" b="1" dirty="0"/>
          </a:p>
        </p:txBody>
      </p:sp>
      <p:sp>
        <p:nvSpPr>
          <p:cNvPr id="6" name="Flowchart: Terminator 5"/>
          <p:cNvSpPr/>
          <p:nvPr/>
        </p:nvSpPr>
        <p:spPr>
          <a:xfrm>
            <a:off x="3726863" y="4398811"/>
            <a:ext cx="1960426" cy="114300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Lymphoma</a:t>
            </a:r>
            <a:endParaRPr lang="ar-IQ" sz="2400" b="1" dirty="0"/>
          </a:p>
        </p:txBody>
      </p:sp>
      <p:sp>
        <p:nvSpPr>
          <p:cNvPr id="7" name="Oval 6"/>
          <p:cNvSpPr/>
          <p:nvPr/>
        </p:nvSpPr>
        <p:spPr>
          <a:xfrm>
            <a:off x="2154382" y="1988121"/>
            <a:ext cx="2770909" cy="1205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Benign</a:t>
            </a:r>
            <a:endParaRPr lang="ar-IQ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7826081" y="2090301"/>
            <a:ext cx="2919846" cy="1233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Malignant</a:t>
            </a:r>
            <a:endParaRPr lang="ar-IQ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571504" y="1551711"/>
            <a:ext cx="509155" cy="637309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056904" y="346373"/>
            <a:ext cx="2189018" cy="1011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WBC disorders</a:t>
            </a:r>
            <a:endParaRPr lang="ar-IQ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842158" y="1551712"/>
            <a:ext cx="505692" cy="637309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Terminator 17"/>
          <p:cNvSpPr/>
          <p:nvPr/>
        </p:nvSpPr>
        <p:spPr>
          <a:xfrm>
            <a:off x="9331031" y="4381497"/>
            <a:ext cx="2763987" cy="116032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Myelodysplastic syndrome</a:t>
            </a:r>
            <a:endParaRPr lang="ar-IQ" sz="2400" b="1" dirty="0"/>
          </a:p>
        </p:txBody>
      </p:sp>
      <p:sp>
        <p:nvSpPr>
          <p:cNvPr id="19" name="Flowchart: Terminator 18"/>
          <p:cNvSpPr/>
          <p:nvPr/>
        </p:nvSpPr>
        <p:spPr>
          <a:xfrm>
            <a:off x="5787744" y="4398811"/>
            <a:ext cx="3401267" cy="114300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Myeloproliferative disorders</a:t>
            </a:r>
            <a:endParaRPr lang="ar-IQ" sz="2400" b="1" dirty="0"/>
          </a:p>
        </p:txBody>
      </p:sp>
      <p:sp>
        <p:nvSpPr>
          <p:cNvPr id="25" name="Down Arrow 24"/>
          <p:cNvSpPr/>
          <p:nvPr/>
        </p:nvSpPr>
        <p:spPr>
          <a:xfrm>
            <a:off x="9022774" y="3479216"/>
            <a:ext cx="526460" cy="611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791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3413" y="445808"/>
            <a:ext cx="8052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Neutrophil Count Disorders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14" y="1579419"/>
            <a:ext cx="6655443" cy="423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7528" y="594767"/>
            <a:ext cx="27914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164" y="1730839"/>
            <a:ext cx="10889672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An increase in circulating neutrophils to levels greater than 7.5 × 109/L.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Is one of the most frequently observed blood count changes.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GaramondPro-Regular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68036" y="285670"/>
            <a:ext cx="3807015" cy="1136072"/>
          </a:xfrm>
          <a:prstGeom prst="horizontalScroll">
            <a:avLst/>
          </a:prstGeom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7528" y="511639"/>
            <a:ext cx="306940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Neutrophilia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255" y="1316182"/>
            <a:ext cx="5417127" cy="4959927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568037" y="133268"/>
            <a:ext cx="3462316" cy="1136072"/>
          </a:xfrm>
          <a:prstGeom prst="horizontalScroll">
            <a:avLst/>
          </a:prstGeom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528" y="359237"/>
            <a:ext cx="27914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94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4">
            <a:extLst>
              <a:ext uri="{FF2B5EF4-FFF2-40B4-BE49-F238E27FC236}">
                <a16:creationId xmlns:a16="http://schemas.microsoft.com/office/drawing/2014/main" xmlns="" id="{1DA834C2-2298-41DF-B080-220471A8879A}"/>
              </a:ext>
            </a:extLst>
          </p:cNvPr>
          <p:cNvSpPr/>
          <p:nvPr/>
        </p:nvSpPr>
        <p:spPr>
          <a:xfrm>
            <a:off x="568036" y="285670"/>
            <a:ext cx="3807015" cy="1136072"/>
          </a:xfrm>
          <a:prstGeom prst="horizontalScroll">
            <a:avLst/>
          </a:prstGeom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BC70E5-C4DC-4718-B2E7-0576FA1C51B1}"/>
              </a:ext>
            </a:extLst>
          </p:cNvPr>
          <p:cNvSpPr txBox="1"/>
          <p:nvPr/>
        </p:nvSpPr>
        <p:spPr>
          <a:xfrm>
            <a:off x="997528" y="511639"/>
            <a:ext cx="306940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Neutropenia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B9F3FD-7EA1-4615-8237-79ECE8213E7A}"/>
              </a:ext>
            </a:extLst>
          </p:cNvPr>
          <p:cNvSpPr/>
          <p:nvPr/>
        </p:nvSpPr>
        <p:spPr>
          <a:xfrm>
            <a:off x="717452" y="1507049"/>
            <a:ext cx="111416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- The lower limit of the normal neutrophil count is 1.8 × 109/L</a:t>
            </a:r>
          </a:p>
          <a:p>
            <a:r>
              <a:rPr lang="en-US" sz="3200" dirty="0"/>
              <a:t>except in black people and in the Middle East where 1.5 × 109/L</a:t>
            </a:r>
          </a:p>
          <a:p>
            <a:r>
              <a:rPr lang="en-US" sz="3200" dirty="0"/>
              <a:t>is normal. </a:t>
            </a:r>
          </a:p>
          <a:p>
            <a:r>
              <a:rPr lang="en-US" sz="3200" dirty="0"/>
              <a:t>- Neutropenia may be selective or part of a general pancytopenia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46296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2">
            <a:extLst>
              <a:ext uri="{FF2B5EF4-FFF2-40B4-BE49-F238E27FC236}">
                <a16:creationId xmlns:a16="http://schemas.microsoft.com/office/drawing/2014/main" xmlns="" id="{904DB0D2-16A3-46E9-B251-CF819DB3D330}"/>
              </a:ext>
            </a:extLst>
          </p:cNvPr>
          <p:cNvSpPr/>
          <p:nvPr/>
        </p:nvSpPr>
        <p:spPr>
          <a:xfrm>
            <a:off x="568037" y="133268"/>
            <a:ext cx="3462316" cy="1136072"/>
          </a:xfrm>
          <a:prstGeom prst="horizontalScroll">
            <a:avLst/>
          </a:prstGeom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E908E4-567F-4392-9442-2280F15F92C3}"/>
              </a:ext>
            </a:extLst>
          </p:cNvPr>
          <p:cNvSpPr txBox="1"/>
          <p:nvPr/>
        </p:nvSpPr>
        <p:spPr>
          <a:xfrm>
            <a:off x="997528" y="359237"/>
            <a:ext cx="27914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E848644-7BDF-43D2-872E-298E8610C4E5}"/>
              </a:ext>
            </a:extLst>
          </p:cNvPr>
          <p:cNvSpPr/>
          <p:nvPr/>
        </p:nvSpPr>
        <p:spPr>
          <a:xfrm>
            <a:off x="997528" y="1522559"/>
            <a:ext cx="97923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Congenital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Acquired</a:t>
            </a:r>
          </a:p>
          <a:p>
            <a:r>
              <a:rPr lang="en-US" sz="3200" b="1" dirty="0"/>
              <a:t>1- Drug‐induced</a:t>
            </a:r>
          </a:p>
          <a:p>
            <a:r>
              <a:rPr lang="en-US" sz="3200" b="1" dirty="0"/>
              <a:t>2- Benign (racial or familial)</a:t>
            </a:r>
          </a:p>
          <a:p>
            <a:r>
              <a:rPr lang="en-US" sz="3200" b="1" dirty="0"/>
              <a:t>3- Cyclical</a:t>
            </a:r>
          </a:p>
          <a:p>
            <a:r>
              <a:rPr lang="en-US" sz="3200" b="1" dirty="0"/>
              <a:t>4- Immune</a:t>
            </a:r>
          </a:p>
          <a:p>
            <a:r>
              <a:rPr lang="en-US" sz="3200" b="1" dirty="0"/>
              <a:t>5- Infections</a:t>
            </a:r>
            <a:endParaRPr lang="ar-IQ" sz="3200" b="1" dirty="0"/>
          </a:p>
        </p:txBody>
      </p:sp>
    </p:spTree>
    <p:extLst>
      <p:ext uri="{BB962C8B-B14F-4D97-AF65-F5344CB8AC3E}">
        <p14:creationId xmlns:p14="http://schemas.microsoft.com/office/powerpoint/2010/main" val="22684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4">
            <a:extLst>
              <a:ext uri="{FF2B5EF4-FFF2-40B4-BE49-F238E27FC236}">
                <a16:creationId xmlns:a16="http://schemas.microsoft.com/office/drawing/2014/main" xmlns="" id="{03C57E63-AB03-4726-9665-AA88E1B05832}"/>
              </a:ext>
            </a:extLst>
          </p:cNvPr>
          <p:cNvSpPr/>
          <p:nvPr/>
        </p:nvSpPr>
        <p:spPr>
          <a:xfrm>
            <a:off x="568037" y="285670"/>
            <a:ext cx="3462316" cy="1136072"/>
          </a:xfrm>
          <a:prstGeom prst="horizontalScroll">
            <a:avLst/>
          </a:prstGeom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1C3A61-69FF-4C75-A2EB-7D27517D3156}"/>
              </a:ext>
            </a:extLst>
          </p:cNvPr>
          <p:cNvSpPr txBox="1"/>
          <p:nvPr/>
        </p:nvSpPr>
        <p:spPr>
          <a:xfrm>
            <a:off x="997528" y="511639"/>
            <a:ext cx="27914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5D9743-EE94-48D4-BA4E-2464C84677D0}"/>
              </a:ext>
            </a:extLst>
          </p:cNvPr>
          <p:cNvSpPr/>
          <p:nvPr/>
        </p:nvSpPr>
        <p:spPr>
          <a:xfrm>
            <a:off x="651164" y="1730839"/>
            <a:ext cx="10889672" cy="5401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Know the normal components of white blood cells, development, their normal level and physiological functions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The benign disorders of WBCs: including abnormalities in function and number.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Leukemia: definition, pathogenesis, clinical features and diagnosis.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GaramondPro-Regular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Garamond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144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4">
            <a:extLst>
              <a:ext uri="{FF2B5EF4-FFF2-40B4-BE49-F238E27FC236}">
                <a16:creationId xmlns:a16="http://schemas.microsoft.com/office/drawing/2014/main" xmlns="" id="{33F2A807-C604-44DB-B075-9AE6B19CDF01}"/>
              </a:ext>
            </a:extLst>
          </p:cNvPr>
          <p:cNvSpPr/>
          <p:nvPr/>
        </p:nvSpPr>
        <p:spPr>
          <a:xfrm>
            <a:off x="568036" y="285670"/>
            <a:ext cx="4580739" cy="1136072"/>
          </a:xfrm>
          <a:prstGeom prst="horizontalScroll">
            <a:avLst/>
          </a:prstGeom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0BB7A4-33D8-4253-B3BD-1A2648A06181}"/>
              </a:ext>
            </a:extLst>
          </p:cNvPr>
          <p:cNvSpPr txBox="1"/>
          <p:nvPr/>
        </p:nvSpPr>
        <p:spPr>
          <a:xfrm>
            <a:off x="997527" y="511639"/>
            <a:ext cx="369322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Lymphocytosis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E09787-7B53-4C53-BFA4-5299D3970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299" y="1800666"/>
            <a:ext cx="5580166" cy="44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4">
            <a:extLst>
              <a:ext uri="{FF2B5EF4-FFF2-40B4-BE49-F238E27FC236}">
                <a16:creationId xmlns:a16="http://schemas.microsoft.com/office/drawing/2014/main" xmlns="" id="{6D4AC1B5-FD89-4212-BFD7-7FA19A2CF18B}"/>
              </a:ext>
            </a:extLst>
          </p:cNvPr>
          <p:cNvSpPr/>
          <p:nvPr/>
        </p:nvSpPr>
        <p:spPr>
          <a:xfrm>
            <a:off x="568036" y="285670"/>
            <a:ext cx="7478684" cy="1136072"/>
          </a:xfrm>
          <a:prstGeom prst="horizontalScroll">
            <a:avLst/>
          </a:prstGeom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5CF60F-ED03-4369-BE3E-B3AF168E04D0}"/>
              </a:ext>
            </a:extLst>
          </p:cNvPr>
          <p:cNvSpPr txBox="1"/>
          <p:nvPr/>
        </p:nvSpPr>
        <p:spPr>
          <a:xfrm>
            <a:off x="997527" y="511639"/>
            <a:ext cx="602968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Infectious Mononucleosis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6A4372-032B-441D-9A45-D62F2714B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883" y="1772529"/>
            <a:ext cx="7301132" cy="41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68037" y="285670"/>
            <a:ext cx="3462316" cy="1136072"/>
          </a:xfrm>
          <a:prstGeom prst="horizontalScroll">
            <a:avLst/>
          </a:prstGeom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528" y="511639"/>
            <a:ext cx="27914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7528" y="1996180"/>
            <a:ext cx="10681854" cy="1649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The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leukaemias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 are a group of disorders characterized by the accumulation of malignant white cells in the bone marrow and blood. 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Garamond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900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extLst>
              <a:ext uri="{FF2B5EF4-FFF2-40B4-BE49-F238E27FC236}">
                <a16:creationId xmlns:a16="http://schemas.microsoft.com/office/drawing/2014/main" xmlns="" id="{D0F8378C-D34C-45EB-81BA-3048BD57F341}"/>
              </a:ext>
            </a:extLst>
          </p:cNvPr>
          <p:cNvSpPr/>
          <p:nvPr/>
        </p:nvSpPr>
        <p:spPr>
          <a:xfrm>
            <a:off x="568037" y="285670"/>
            <a:ext cx="3272443" cy="1136072"/>
          </a:xfrm>
          <a:prstGeom prst="horizontalScroll">
            <a:avLst/>
          </a:prstGeom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92A14F-A94C-465B-9F98-5A277327A770}"/>
              </a:ext>
            </a:extLst>
          </p:cNvPr>
          <p:cNvSpPr txBox="1"/>
          <p:nvPr/>
        </p:nvSpPr>
        <p:spPr>
          <a:xfrm>
            <a:off x="997528" y="511639"/>
            <a:ext cx="263840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Aetiology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B207BE8-8FD6-41D8-BB56-E34E1A2EF5DD}"/>
              </a:ext>
            </a:extLst>
          </p:cNvPr>
          <p:cNvSpPr/>
          <p:nvPr/>
        </p:nvSpPr>
        <p:spPr>
          <a:xfrm>
            <a:off x="997528" y="1996180"/>
            <a:ext cx="10681854" cy="335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Inherited factors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Envi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ronmental factors:</a:t>
            </a:r>
          </a:p>
          <a:p>
            <a:pPr lvl="0">
              <a:lnSpc>
                <a:spcPct val="107000"/>
              </a:lnSpc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1- che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micals.</a:t>
            </a:r>
          </a:p>
          <a:p>
            <a:pPr lvl="0">
              <a:lnSpc>
                <a:spcPct val="107000"/>
              </a:lnSpc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2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- drugs.</a:t>
            </a:r>
          </a:p>
          <a:p>
            <a:pPr lvl="0">
              <a:lnSpc>
                <a:spcPct val="107000"/>
              </a:lnSpc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3- radiation</a:t>
            </a:r>
          </a:p>
          <a:p>
            <a:pPr lvl="0">
              <a:lnSpc>
                <a:spcPct val="107000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GaramondPro-Regular"/>
              </a:rPr>
              <a:t>4- Infection.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Garamond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055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68037" y="285670"/>
            <a:ext cx="4142508" cy="1136072"/>
          </a:xfrm>
          <a:prstGeom prst="horizontalScroll">
            <a:avLst/>
          </a:prstGeom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527" y="511639"/>
            <a:ext cx="333989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1507048"/>
            <a:ext cx="9811616" cy="483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68037" y="370978"/>
            <a:ext cx="4918363" cy="1136072"/>
          </a:xfrm>
          <a:prstGeom prst="horizontalScroll">
            <a:avLst/>
          </a:prstGeom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527" y="596947"/>
            <a:ext cx="396543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Features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55" y="1507050"/>
            <a:ext cx="5888181" cy="483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68037" y="370978"/>
            <a:ext cx="4918363" cy="1136072"/>
          </a:xfrm>
          <a:prstGeom prst="horizontalScroll">
            <a:avLst/>
          </a:prstGeom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527" y="596947"/>
            <a:ext cx="396543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07050"/>
            <a:ext cx="9753600" cy="476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1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68037" y="370978"/>
            <a:ext cx="3241963" cy="1136072"/>
          </a:xfrm>
          <a:prstGeom prst="horizontalScroll">
            <a:avLst/>
          </a:prstGeom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527" y="596947"/>
            <a:ext cx="261383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362" y="2452255"/>
            <a:ext cx="5629275" cy="3867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687265"/>
            <a:ext cx="82711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/>
              <a:t>Morphological examination (Microscopically )</a:t>
            </a:r>
            <a:endParaRPr lang="ar-IQ" sz="3200" b="1" dirty="0"/>
          </a:p>
        </p:txBody>
      </p:sp>
    </p:spTree>
    <p:extLst>
      <p:ext uri="{BB962C8B-B14F-4D97-AF65-F5344CB8AC3E}">
        <p14:creationId xmlns:p14="http://schemas.microsoft.com/office/powerpoint/2010/main" val="18942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43374"/>
            <a:ext cx="82711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err="1"/>
              <a:t>Cytochemistry</a:t>
            </a:r>
            <a:r>
              <a:rPr lang="en-US" sz="3200" b="1" dirty="0"/>
              <a:t> </a:t>
            </a:r>
            <a:endParaRPr lang="ar-IQ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27" y="1330036"/>
            <a:ext cx="6082145" cy="401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56909" y="346364"/>
            <a:ext cx="2189018" cy="1011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WBC</a:t>
            </a:r>
            <a:endParaRPr lang="ar-IQ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2154382" y="1988122"/>
            <a:ext cx="2770909" cy="1205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phagocytes</a:t>
            </a:r>
            <a:endParaRPr lang="ar-IQ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7256309" y="2043541"/>
            <a:ext cx="2919846" cy="1233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lymphocytes</a:t>
            </a:r>
            <a:endParaRPr lang="ar-IQ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923809" y="1593268"/>
            <a:ext cx="509155" cy="637309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842163" y="1551703"/>
            <a:ext cx="505692" cy="637309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91438" y="3255815"/>
            <a:ext cx="509155" cy="637309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209792" y="3214250"/>
            <a:ext cx="505692" cy="637309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291438" y="3955471"/>
            <a:ext cx="2216727" cy="713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/>
              <a:t>Granulocytes</a:t>
            </a:r>
            <a:endParaRPr lang="ar-IQ" sz="2800" dirty="0"/>
          </a:p>
        </p:txBody>
      </p:sp>
      <p:sp>
        <p:nvSpPr>
          <p:cNvPr id="25" name="Rounded Rectangle 24"/>
          <p:cNvSpPr/>
          <p:nvPr/>
        </p:nvSpPr>
        <p:spPr>
          <a:xfrm>
            <a:off x="498757" y="3969327"/>
            <a:ext cx="2216727" cy="713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/>
              <a:t>Monocytes</a:t>
            </a:r>
            <a:endParaRPr lang="ar-IQ" sz="28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785746" y="4765967"/>
            <a:ext cx="505692" cy="637309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Terminator 34"/>
          <p:cNvSpPr/>
          <p:nvPr/>
        </p:nvSpPr>
        <p:spPr>
          <a:xfrm>
            <a:off x="6961907" y="5541818"/>
            <a:ext cx="1960426" cy="58189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Basophils</a:t>
            </a:r>
            <a:endParaRPr lang="ar-IQ" sz="2400" b="1" dirty="0"/>
          </a:p>
        </p:txBody>
      </p:sp>
      <p:sp>
        <p:nvSpPr>
          <p:cNvPr id="36" name="Rectangle 35"/>
          <p:cNvSpPr/>
          <p:nvPr/>
        </p:nvSpPr>
        <p:spPr>
          <a:xfrm>
            <a:off x="5056904" y="346374"/>
            <a:ext cx="2189018" cy="1011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WBC</a:t>
            </a:r>
            <a:endParaRPr lang="ar-IQ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4842158" y="1551713"/>
            <a:ext cx="505692" cy="637309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498757" y="346373"/>
            <a:ext cx="9677398" cy="5915882"/>
            <a:chOff x="498757" y="346373"/>
            <a:chExt cx="9677398" cy="5915882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6523743" y="4765966"/>
              <a:ext cx="509155" cy="637309"/>
            </a:xfrm>
            <a:prstGeom prst="straightConnector1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399801" y="4918364"/>
              <a:ext cx="72744" cy="651163"/>
            </a:xfrm>
            <a:prstGeom prst="straightConnector1">
              <a:avLst/>
            </a:prstGeom>
            <a:ln w="57150">
              <a:solidFill>
                <a:schemeClr val="accent5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lowchart: Terminator 32"/>
            <p:cNvSpPr/>
            <p:nvPr/>
          </p:nvSpPr>
          <p:spPr>
            <a:xfrm>
              <a:off x="1524002" y="5541818"/>
              <a:ext cx="2580405" cy="581891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/>
                <a:t>Neutrophils</a:t>
              </a:r>
              <a:endParaRPr lang="ar-IQ" sz="2400" b="1" dirty="0"/>
            </a:p>
          </p:txBody>
        </p:sp>
        <p:sp>
          <p:nvSpPr>
            <p:cNvPr id="34" name="Flowchart: Terminator 33"/>
            <p:cNvSpPr/>
            <p:nvPr/>
          </p:nvSpPr>
          <p:spPr>
            <a:xfrm>
              <a:off x="4552944" y="5680364"/>
              <a:ext cx="1960426" cy="581891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/>
                <a:t>Eosinophils</a:t>
              </a:r>
              <a:endParaRPr lang="ar-IQ" sz="2400" b="1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2154382" y="1988121"/>
              <a:ext cx="2770909" cy="12053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phagocytes</a:t>
              </a:r>
              <a:endPara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7256309" y="2043540"/>
              <a:ext cx="2919846" cy="12330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lymphocytes</a:t>
              </a:r>
              <a:endPara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6923809" y="1593267"/>
              <a:ext cx="509155" cy="637309"/>
            </a:xfrm>
            <a:prstGeom prst="straightConnector1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291438" y="3255814"/>
              <a:ext cx="509155" cy="637309"/>
            </a:xfrm>
            <a:prstGeom prst="straightConnector1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2209792" y="3214249"/>
              <a:ext cx="505692" cy="637309"/>
            </a:xfrm>
            <a:prstGeom prst="straightConnector1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4291438" y="3955470"/>
              <a:ext cx="2216727" cy="7135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dirty="0"/>
                <a:t>Granulocytes</a:t>
              </a:r>
              <a:endParaRPr lang="ar-IQ" sz="2800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98757" y="3969326"/>
              <a:ext cx="2216727" cy="7135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dirty="0"/>
                <a:t>Monocytes</a:t>
              </a:r>
              <a:endParaRPr lang="ar-IQ" sz="2800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3785746" y="4765966"/>
              <a:ext cx="505692" cy="637309"/>
            </a:xfrm>
            <a:prstGeom prst="straightConnector1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5056904" y="346373"/>
              <a:ext cx="2189018" cy="1011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WBC</a:t>
              </a:r>
              <a:endParaRPr lang="ar-IQ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4842158" y="1551712"/>
              <a:ext cx="505692" cy="637309"/>
            </a:xfrm>
            <a:prstGeom prst="straightConnector1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10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9" y="204829"/>
            <a:ext cx="82711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err="1"/>
              <a:t>Immunophenotyping</a:t>
            </a:r>
            <a:r>
              <a:rPr lang="en-US" sz="3200" b="1" dirty="0"/>
              <a:t> (flow cytometry)</a:t>
            </a:r>
            <a:endParaRPr lang="ar-IQ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080" y="2036252"/>
            <a:ext cx="4394865" cy="3408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392" y="2141452"/>
            <a:ext cx="3868208" cy="330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0327" y="287955"/>
            <a:ext cx="82711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/>
              <a:t>Molecular and cytogenetic study:</a:t>
            </a:r>
            <a:endParaRPr lang="ar-IQ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2" y="1518452"/>
            <a:ext cx="10058400" cy="267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25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831273"/>
            <a:ext cx="6525491" cy="52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A53D9F7-CE35-49A4-8F20-AF3FBC037A9D}"/>
              </a:ext>
            </a:extLst>
          </p:cNvPr>
          <p:cNvSpPr/>
          <p:nvPr/>
        </p:nvSpPr>
        <p:spPr>
          <a:xfrm>
            <a:off x="3241872" y="1262480"/>
            <a:ext cx="52214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Granulocytes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05149C-6F00-4FFF-B69C-02132A5A5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0" y="2738393"/>
            <a:ext cx="10068479" cy="231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6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88A52A-E4CE-4003-83CA-F97EC1E638DD}"/>
              </a:ext>
            </a:extLst>
          </p:cNvPr>
          <p:cNvSpPr txBox="1"/>
          <p:nvPr/>
        </p:nvSpPr>
        <p:spPr>
          <a:xfrm>
            <a:off x="718673" y="4774530"/>
            <a:ext cx="31828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Neutrophil</a:t>
            </a:r>
            <a:endParaRPr lang="ar-IQ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3BF8B9-13E0-4771-9D4E-9D8C8F5FC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45" y="1150484"/>
            <a:ext cx="3728298" cy="36240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9E1D33-0A45-4FA2-B412-C46B9C291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971" y="1150484"/>
            <a:ext cx="3562750" cy="3671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370151-7ACE-4BBE-9B99-5DB0DCC87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193" y="1150484"/>
            <a:ext cx="3265307" cy="36716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F5CD1-A20D-4E1D-A420-A3CADEFA4BE2}"/>
              </a:ext>
            </a:extLst>
          </p:cNvPr>
          <p:cNvSpPr txBox="1"/>
          <p:nvPr/>
        </p:nvSpPr>
        <p:spPr>
          <a:xfrm>
            <a:off x="4964772" y="4774530"/>
            <a:ext cx="31828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Eosinophil</a:t>
            </a:r>
            <a:endParaRPr lang="ar-IQ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B58043-E78F-4A98-9E77-69E2C477B093}"/>
              </a:ext>
            </a:extLst>
          </p:cNvPr>
          <p:cNvSpPr txBox="1"/>
          <p:nvPr/>
        </p:nvSpPr>
        <p:spPr>
          <a:xfrm>
            <a:off x="9210871" y="4774530"/>
            <a:ext cx="31828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Basophil</a:t>
            </a:r>
            <a:endParaRPr lang="ar-IQ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14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6400"/>
            <a:ext cx="9753600" cy="55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FC3313B-9E66-4F95-8FD7-0132EB972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2" y="1647711"/>
            <a:ext cx="9270610" cy="4570209"/>
          </a:xfrm>
          <a:prstGeom prst="rect">
            <a:avLst/>
          </a:prstGeom>
        </p:spPr>
      </p:pic>
      <p:sp>
        <p:nvSpPr>
          <p:cNvPr id="3" name="Horizontal Scroll 4">
            <a:extLst>
              <a:ext uri="{FF2B5EF4-FFF2-40B4-BE49-F238E27FC236}">
                <a16:creationId xmlns:a16="http://schemas.microsoft.com/office/drawing/2014/main" xmlns="" id="{CAB7C217-5081-461D-AAF8-90F71592CF3A}"/>
              </a:ext>
            </a:extLst>
          </p:cNvPr>
          <p:cNvSpPr/>
          <p:nvPr/>
        </p:nvSpPr>
        <p:spPr>
          <a:xfrm>
            <a:off x="568037" y="285670"/>
            <a:ext cx="4580738" cy="1136072"/>
          </a:xfrm>
          <a:prstGeom prst="horizontalScroll">
            <a:avLst/>
          </a:prstGeom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0C418AF-DDFE-48C2-8159-36536E1AA755}"/>
              </a:ext>
            </a:extLst>
          </p:cNvPr>
          <p:cNvSpPr txBox="1"/>
          <p:nvPr/>
        </p:nvSpPr>
        <p:spPr>
          <a:xfrm>
            <a:off x="997527" y="511639"/>
            <a:ext cx="369321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Granulopoiesis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46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550E2D6-54D2-4344-915C-73ED80A50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102" y="1575582"/>
            <a:ext cx="6735615" cy="4783015"/>
          </a:xfrm>
          <a:prstGeom prst="rect">
            <a:avLst/>
          </a:prstGeom>
        </p:spPr>
      </p:pic>
      <p:sp>
        <p:nvSpPr>
          <p:cNvPr id="3" name="Horizontal Scroll 4">
            <a:extLst>
              <a:ext uri="{FF2B5EF4-FFF2-40B4-BE49-F238E27FC236}">
                <a16:creationId xmlns:a16="http://schemas.microsoft.com/office/drawing/2014/main" xmlns="" id="{3F0749DD-1F39-4134-83F1-CA2F2B897BF9}"/>
              </a:ext>
            </a:extLst>
          </p:cNvPr>
          <p:cNvSpPr/>
          <p:nvPr/>
        </p:nvSpPr>
        <p:spPr>
          <a:xfrm>
            <a:off x="568037" y="285670"/>
            <a:ext cx="7112924" cy="1136072"/>
          </a:xfrm>
          <a:prstGeom prst="horizontalScroll">
            <a:avLst/>
          </a:prstGeom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B8A6EC-10D6-488A-A634-EECA5F7211CA}"/>
              </a:ext>
            </a:extLst>
          </p:cNvPr>
          <p:cNvSpPr txBox="1"/>
          <p:nvPr/>
        </p:nvSpPr>
        <p:spPr>
          <a:xfrm>
            <a:off x="997527" y="399097"/>
            <a:ext cx="573479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of granulopoiesis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646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12998</TotalTime>
  <Words>306</Words>
  <Application>Microsoft Office PowerPoint</Application>
  <PresentationFormat>Custom</PresentationFormat>
  <Paragraphs>106</Paragraphs>
  <Slides>32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allaith</dc:creator>
  <cp:lastModifiedBy>allaith</cp:lastModifiedBy>
  <cp:revision>39</cp:revision>
  <cp:lastPrinted>2021-03-05T07:15:34Z</cp:lastPrinted>
  <dcterms:created xsi:type="dcterms:W3CDTF">2021-02-18T19:47:55Z</dcterms:created>
  <dcterms:modified xsi:type="dcterms:W3CDTF">2022-01-05T06:57:39Z</dcterms:modified>
</cp:coreProperties>
</file>